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6" r:id="rId5"/>
    <p:sldId id="294" r:id="rId6"/>
    <p:sldId id="307" r:id="rId7"/>
    <p:sldId id="265" r:id="rId8"/>
    <p:sldId id="273" r:id="rId9"/>
    <p:sldId id="270" r:id="rId10"/>
    <p:sldId id="295" r:id="rId11"/>
    <p:sldId id="298" r:id="rId12"/>
    <p:sldId id="299" r:id="rId13"/>
    <p:sldId id="300" r:id="rId14"/>
    <p:sldId id="301" r:id="rId15"/>
    <p:sldId id="306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768"/>
    <a:srgbClr val="77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724"/>
  </p:normalViewPr>
  <p:slideViewPr>
    <p:cSldViewPr snapToGrid="0" snapToObjects="1">
      <p:cViewPr varScale="1">
        <p:scale>
          <a:sx n="107" d="100"/>
          <a:sy n="107" d="100"/>
        </p:scale>
        <p:origin x="930" y="66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2024/1/30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8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686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91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867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481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50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52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52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51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3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95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289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12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03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2194949" y="2733689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5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光伏面板智能</a:t>
            </a:r>
            <a:r>
              <a:rPr lang="zh-CN" altLang="en-US" sz="5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清洁机器人</a:t>
            </a:r>
            <a:endParaRPr lang="zh-CN" altLang="en-US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7"/>
    </mc:Choice>
    <mc:Fallback xmlns="">
      <p:transition spd="slow" advTm="105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468025" y="2421062"/>
            <a:ext cx="4570482" cy="1486294"/>
            <a:chOff x="876919" y="2395816"/>
            <a:chExt cx="4570482" cy="148629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978222" y="2395816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03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87691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清洁机构设计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5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"/>
    </mc:Choice>
    <mc:Fallback xmlns="">
      <p:transition spd="slow" advTm="18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0920A2-0901-7F4D-B826-74E90E791D1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56C6AB1-2A64-5040-B570-E5EB7C6ACD3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5A70FB-0E78-E143-A6B0-6C798DB5DAE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AA8282-E72F-714D-AAC7-106FBFE09A39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B3B02-9DBC-904B-8179-75DDAB95A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77020C-E9DC-4748-8BA8-4B23608C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3BDE6-9033-274C-BE0F-C69ADBB6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>
              <a:extLst>
                <a:ext uri="{FF2B5EF4-FFF2-40B4-BE49-F238E27FC236}">
                  <a16:creationId xmlns:a16="http://schemas.microsoft.com/office/drawing/2014/main" id="{F1808DE1-1643-7F47-8BAF-6ED28DB6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清洁机构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053D2D-5202-4D2D-B9E9-F9B8053AAB6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8"/>
          <a:stretch/>
        </p:blipFill>
        <p:spPr bwMode="auto">
          <a:xfrm>
            <a:off x="262890" y="1135435"/>
            <a:ext cx="3893820" cy="533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D8B0DA4-7904-4FE0-AA05-FC3DAB6B92FC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3" b="36060"/>
          <a:stretch/>
        </p:blipFill>
        <p:spPr bwMode="auto">
          <a:xfrm>
            <a:off x="262890" y="1932802"/>
            <a:ext cx="3901440" cy="556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FEBA4E4-26E2-4B98-A2C1-351EDA76721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1"/>
          <a:stretch/>
        </p:blipFill>
        <p:spPr bwMode="auto">
          <a:xfrm>
            <a:off x="262890" y="2729310"/>
            <a:ext cx="3924300" cy="563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0EB74F-7CA3-469B-BEA5-F39E395A99D5}"/>
              </a:ext>
            </a:extLst>
          </p:cNvPr>
          <p:cNvSpPr txBox="1"/>
          <p:nvPr/>
        </p:nvSpPr>
        <p:spPr>
          <a:xfrm>
            <a:off x="605117" y="3432865"/>
            <a:ext cx="3209365" cy="39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滚筒与毛刷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05091A-1C9C-47DE-BF88-50DA5B0C59CB}"/>
              </a:ext>
            </a:extLst>
          </p:cNvPr>
          <p:cNvSpPr txBox="1"/>
          <p:nvPr/>
        </p:nvSpPr>
        <p:spPr>
          <a:xfrm>
            <a:off x="8821271" y="4937937"/>
            <a:ext cx="2348753" cy="39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升降天线机构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3BA16A3-8378-4208-9538-9E0F7936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365" y="854581"/>
            <a:ext cx="3056925" cy="39396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ECC92EF-6D48-465F-965A-5D168E043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117" y="4043230"/>
            <a:ext cx="2996108" cy="166006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EF89180-6DCD-4FD3-8975-29F91DBE189D}"/>
              </a:ext>
            </a:extLst>
          </p:cNvPr>
          <p:cNvSpPr txBox="1"/>
          <p:nvPr/>
        </p:nvSpPr>
        <p:spPr>
          <a:xfrm>
            <a:off x="839416" y="5880847"/>
            <a:ext cx="242373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导电滑环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5AAAAD6-45C7-42A1-AF20-2C33FFC07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180" y="1046614"/>
            <a:ext cx="3085981" cy="242404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C6A3AACC-529B-49AE-8F53-6FB77D47B5BD}"/>
              </a:ext>
            </a:extLst>
          </p:cNvPr>
          <p:cNvSpPr txBox="1"/>
          <p:nvPr/>
        </p:nvSpPr>
        <p:spPr>
          <a:xfrm>
            <a:off x="5274942" y="3807761"/>
            <a:ext cx="232251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高压往复摆动式回转街头</a:t>
            </a:r>
          </a:p>
        </p:txBody>
      </p:sp>
    </p:spTree>
    <p:extLst>
      <p:ext uri="{BB962C8B-B14F-4D97-AF65-F5344CB8AC3E}">
        <p14:creationId xmlns:p14="http://schemas.microsoft.com/office/powerpoint/2010/main" val="27062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8"/>
    </mc:Choice>
    <mc:Fallback xmlns="">
      <p:transition spd="slow" advTm="165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0920A2-0901-7F4D-B826-74E90E791D1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56C6AB1-2A64-5040-B570-E5EB7C6ACD3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5A70FB-0E78-E143-A6B0-6C798DB5DAE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AA8282-E72F-714D-AAC7-106FBFE09A39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B3B02-9DBC-904B-8179-75DDAB95A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77020C-E9DC-4748-8BA8-4B23608C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3BDE6-9033-274C-BE0F-C69ADBB6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>
              <a:extLst>
                <a:ext uri="{FF2B5EF4-FFF2-40B4-BE49-F238E27FC236}">
                  <a16:creationId xmlns:a16="http://schemas.microsoft.com/office/drawing/2014/main" id="{F1808DE1-1643-7F47-8BAF-6ED28DB6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清洁机构分析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02E70-D7ED-2C4D-944B-BEEE7936FABB}"/>
              </a:ext>
            </a:extLst>
          </p:cNvPr>
          <p:cNvSpPr txBox="1"/>
          <p:nvPr/>
        </p:nvSpPr>
        <p:spPr>
          <a:xfrm>
            <a:off x="615669" y="1810655"/>
            <a:ext cx="10512425" cy="326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我国西部大型光伏电站所处环境较为恶劣，干旱少水，风沙较大，光伏组件表面污垢绝大部分为沙尘，清扫完光伏组件面板的沙尘后，还需清洗顽固污渍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执行清洗任务时，喷水器会将清水或清洁剂喷在光伏组件表面，然后滚筒带动毛刷轻柔地刷洗光伏组件表面，刮板则会将污水和残留的清洁剂刮走，保证不会存在残留液体影响发电效率。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除尘装置在清扫灰尘时，影响清扫效果的关键因素就是刷毛毛尖与灰尘颗粒的运动方向，因此，毛刷的选择尤为重要。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基于光伏组串排存在安装高低层次、间隔等比较复杂的情况，清洗机构采用伸缩式滑轨结构输送至光伏组串表面，而后启动清洗机构的功能组件，完成清洗工作。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9105B28-46FF-A14D-A3B1-08A5801ECC11}"/>
              </a:ext>
            </a:extLst>
          </p:cNvPr>
          <p:cNvGrpSpPr/>
          <p:nvPr/>
        </p:nvGrpSpPr>
        <p:grpSpPr>
          <a:xfrm>
            <a:off x="-438583" y="1184653"/>
            <a:ext cx="12192000" cy="461665"/>
            <a:chOff x="0" y="4048672"/>
            <a:chExt cx="12192000" cy="46166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FDD2A57-7E46-A343-9515-FBF18185E29D}"/>
                </a:ext>
              </a:extLst>
            </p:cNvPr>
            <p:cNvSpPr/>
            <p:nvPr/>
          </p:nvSpPr>
          <p:spPr>
            <a:xfrm>
              <a:off x="5657417" y="4048672"/>
              <a:ext cx="8771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分析</a:t>
              </a: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DE3C17A-B95F-9843-83DB-95C96DB9B8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274021"/>
              <a:ext cx="5558504" cy="0"/>
            </a:xfrm>
            <a:prstGeom prst="line">
              <a:avLst/>
            </a:prstGeom>
            <a:ln w="19050">
              <a:gradFill>
                <a:gsLst>
                  <a:gs pos="0">
                    <a:srgbClr val="C00000">
                      <a:lumMod val="0"/>
                      <a:lumOff val="100000"/>
                      <a:alpha val="0"/>
                    </a:srgbClr>
                  </a:gs>
                  <a:gs pos="100000">
                    <a:srgbClr val="C00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A945C542-1A64-F643-B624-F9F408A93B9C}"/>
                </a:ext>
              </a:extLst>
            </p:cNvPr>
            <p:cNvCxnSpPr>
              <a:cxnSpLocks/>
            </p:cNvCxnSpPr>
            <p:nvPr/>
          </p:nvCxnSpPr>
          <p:spPr>
            <a:xfrm>
              <a:off x="6534580" y="4274021"/>
              <a:ext cx="5657420" cy="0"/>
            </a:xfrm>
            <a:prstGeom prst="line">
              <a:avLst/>
            </a:prstGeom>
            <a:ln w="19050">
              <a:gradFill>
                <a:gsLst>
                  <a:gs pos="0">
                    <a:srgbClr val="C00000">
                      <a:lumMod val="0"/>
                      <a:lumOff val="100000"/>
                      <a:alpha val="0"/>
                    </a:srgbClr>
                  </a:gs>
                  <a:gs pos="100000">
                    <a:srgbClr val="C00000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9"/>
    </mc:Choice>
    <mc:Fallback xmlns="">
      <p:transition spd="slow" advTm="183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0920A2-0901-7F4D-B826-74E90E791D1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56C6AB1-2A64-5040-B570-E5EB7C6ACD3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5A70FB-0E78-E143-A6B0-6C798DB5DAE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AA8282-E72F-714D-AAC7-106FBFE09A39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B3B02-9DBC-904B-8179-75DDAB95A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77020C-E9DC-4748-8BA8-4B23608C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3BDE6-9033-274C-BE0F-C69ADBB6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>
              <a:extLst>
                <a:ext uri="{FF2B5EF4-FFF2-40B4-BE49-F238E27FC236}">
                  <a16:creationId xmlns:a16="http://schemas.microsoft.com/office/drawing/2014/main" id="{F1808DE1-1643-7F47-8BAF-6ED28DB6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清洗机构整体设计思路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02E70-D7ED-2C4D-944B-BEEE7936FABB}"/>
              </a:ext>
            </a:extLst>
          </p:cNvPr>
          <p:cNvSpPr txBox="1"/>
          <p:nvPr/>
        </p:nvSpPr>
        <p:spPr>
          <a:xfrm>
            <a:off x="839416" y="4114074"/>
            <a:ext cx="10512425" cy="257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首先选取的天线伸缩机构应能满足工作的需求，其次在机构两端分别固定电线和水管来供电和供水，在清洁完成后，电线和水管应该能随着伸缩机构的收缩而自动收回。设计好自动收回机构尤为重要。</a:t>
            </a:r>
            <a:r>
              <a:rPr lang="zh-CN" altLang="zh-CN" sz="18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流电机、传动齿轮箱、同步带传动机构等部分和清洗装置一起工作，完成清洗任务。清洗装置采用滚刷加刮板的方式负责清洗顽固污渍，通过将水喷淋在滚刷上，实现滚刷清洗过程中的自清洁功能，然后通过刮板进行刮干。从整体上来看，圆筒形毛刷通过齿轮箱固定在矩形框架上，将直流电机的动力传递至光轴，带动滚刷绕光轴转动进行清洗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9105B28-46FF-A14D-A3B1-08A5801ECC11}"/>
              </a:ext>
            </a:extLst>
          </p:cNvPr>
          <p:cNvGrpSpPr/>
          <p:nvPr/>
        </p:nvGrpSpPr>
        <p:grpSpPr>
          <a:xfrm>
            <a:off x="-1" y="3758193"/>
            <a:ext cx="12192000" cy="461665"/>
            <a:chOff x="0" y="4048672"/>
            <a:chExt cx="12192000" cy="46166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FDD2A57-7E46-A343-9515-FBF18185E29D}"/>
                </a:ext>
              </a:extLst>
            </p:cNvPr>
            <p:cNvSpPr/>
            <p:nvPr/>
          </p:nvSpPr>
          <p:spPr>
            <a:xfrm>
              <a:off x="5657417" y="4048672"/>
              <a:ext cx="8771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分析</a:t>
              </a: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DE3C17A-B95F-9843-83DB-95C96DB9B8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274021"/>
              <a:ext cx="5558504" cy="0"/>
            </a:xfrm>
            <a:prstGeom prst="line">
              <a:avLst/>
            </a:prstGeom>
            <a:ln w="19050">
              <a:gradFill>
                <a:gsLst>
                  <a:gs pos="0">
                    <a:srgbClr val="C00000">
                      <a:lumMod val="0"/>
                      <a:lumOff val="100000"/>
                      <a:alpha val="0"/>
                    </a:srgbClr>
                  </a:gs>
                  <a:gs pos="100000">
                    <a:srgbClr val="C00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A945C542-1A64-F643-B624-F9F408A93B9C}"/>
                </a:ext>
              </a:extLst>
            </p:cNvPr>
            <p:cNvCxnSpPr>
              <a:cxnSpLocks/>
            </p:cNvCxnSpPr>
            <p:nvPr/>
          </p:nvCxnSpPr>
          <p:spPr>
            <a:xfrm>
              <a:off x="6534580" y="4274021"/>
              <a:ext cx="5657420" cy="0"/>
            </a:xfrm>
            <a:prstGeom prst="line">
              <a:avLst/>
            </a:prstGeom>
            <a:ln w="19050">
              <a:gradFill>
                <a:gsLst>
                  <a:gs pos="0">
                    <a:srgbClr val="C00000">
                      <a:lumMod val="0"/>
                      <a:lumOff val="100000"/>
                      <a:alpha val="0"/>
                    </a:srgbClr>
                  </a:gs>
                  <a:gs pos="100000">
                    <a:srgbClr val="C00000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5C1A504-203C-4771-A8AA-1D7CD419D282}"/>
              </a:ext>
            </a:extLst>
          </p:cNvPr>
          <p:cNvSpPr/>
          <p:nvPr/>
        </p:nvSpPr>
        <p:spPr>
          <a:xfrm>
            <a:off x="1377251" y="1620804"/>
            <a:ext cx="1715473" cy="9767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选取满足伸出长度要求的天线伸缩机构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EAF125-BA22-4B0E-AFD7-83A93E8B4D6F}"/>
              </a:ext>
            </a:extLst>
          </p:cNvPr>
          <p:cNvSpPr/>
          <p:nvPr/>
        </p:nvSpPr>
        <p:spPr>
          <a:xfrm>
            <a:off x="4981063" y="1620804"/>
            <a:ext cx="1927412" cy="9767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在伸缩机构两端分别固定电线和水管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17CC8E-1393-4B9F-900B-88796A01998F}"/>
              </a:ext>
            </a:extLst>
          </p:cNvPr>
          <p:cNvSpPr/>
          <p:nvPr/>
        </p:nvSpPr>
        <p:spPr>
          <a:xfrm>
            <a:off x="9163158" y="1639644"/>
            <a:ext cx="1651591" cy="9631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光伏面板清洁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3A6CD9A-6590-4427-95FF-0C3DD525CE52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3092724" y="2109169"/>
            <a:ext cx="1888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00115CF-7A4C-40E6-BE13-C9E66333E99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908475" y="2109169"/>
            <a:ext cx="2254683" cy="1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0"/>
    </mc:Choice>
    <mc:Fallback xmlns="">
      <p:transition spd="slow" advTm="1318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468025" y="2421062"/>
            <a:ext cx="3108543" cy="1486294"/>
            <a:chOff x="876919" y="2395816"/>
            <a:chExt cx="3108543" cy="148629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978222" y="2395816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04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87691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总体方案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7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"/>
    </mc:Choice>
    <mc:Fallback xmlns="">
      <p:transition spd="slow" advTm="1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F796594-9244-D142-B9A6-80F69C2EF2C2}"/>
              </a:ext>
            </a:extLst>
          </p:cNvPr>
          <p:cNvSpPr/>
          <p:nvPr/>
        </p:nvSpPr>
        <p:spPr>
          <a:xfrm>
            <a:off x="2387648" y="1721234"/>
            <a:ext cx="7416703" cy="292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采用车规级轮式底盘，搭配多线激光雷达、</a:t>
            </a:r>
            <a:r>
              <a:rPr lang="en-US" altLang="zh-CN" sz="24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imu</a:t>
            </a:r>
            <a:r>
              <a:rPr lang="zh-CN" altLang="en-US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信息来实现建图、定位、导航功能。在导航到指定位置后，利用摄像头等传感器将检测到的待清洗位置发给主控机，主控机将清洗指令下发给清洗机构，</a:t>
            </a:r>
            <a:r>
              <a:rPr lang="zh-CN" altLang="zh-CN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清洗机构</a:t>
            </a:r>
            <a:r>
              <a:rPr lang="zh-CN" altLang="en-US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伸长到指定位置</a:t>
            </a:r>
            <a:r>
              <a:rPr lang="zh-CN" altLang="zh-CN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，设备通过</a:t>
            </a:r>
            <a:r>
              <a:rPr lang="zh-CN" altLang="en-US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zh-CN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将水喷淋在滚刷上，实现滚刷清洗过程中的自清洁功能</a:t>
            </a:r>
            <a:r>
              <a:rPr lang="zh-CN" altLang="en-US" sz="2400" kern="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7E8ED8-D2DB-574E-92F9-BC2F3809A74D}"/>
              </a:ext>
            </a:extLst>
          </p:cNvPr>
          <p:cNvSpPr txBox="1"/>
          <p:nvPr/>
        </p:nvSpPr>
        <p:spPr>
          <a:xfrm>
            <a:off x="1128483" y="104999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总体方案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1F09C35-1E72-AF4C-B181-D991BC7A2FB8}"/>
              </a:ext>
            </a:extLst>
          </p:cNvPr>
          <p:cNvSpPr/>
          <p:nvPr/>
        </p:nvSpPr>
        <p:spPr>
          <a:xfrm>
            <a:off x="841486" y="1165256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2"/>
    </mc:Choice>
    <mc:Fallback xmlns="">
      <p:transition spd="slow" advTm="1773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430760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0"/>
    </mc:Choice>
    <mc:Fallback xmlns="">
      <p:transition spd="slow" advTm="29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2079874" cy="1107996"/>
            <a:chOff x="1232604" y="1595937"/>
            <a:chExt cx="2079874" cy="11079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背景及意义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337203" y="2189165"/>
            <a:ext cx="4157366" cy="1107996"/>
            <a:chOff x="1232604" y="1595937"/>
            <a:chExt cx="4157366" cy="110799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3993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机器人底盘控制系统设计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862968" y="4113374"/>
            <a:ext cx="2426123" cy="1107996"/>
            <a:chOff x="1232604" y="1595937"/>
            <a:chExt cx="2426123" cy="11079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69" y="2209855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清洗机构设计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7E2A5F-DAC0-3049-89ED-1613EE3B381C}"/>
              </a:ext>
            </a:extLst>
          </p:cNvPr>
          <p:cNvGrpSpPr/>
          <p:nvPr/>
        </p:nvGrpSpPr>
        <p:grpSpPr>
          <a:xfrm>
            <a:off x="4331226" y="4113374"/>
            <a:ext cx="1733625" cy="1107996"/>
            <a:chOff x="1232604" y="1595937"/>
            <a:chExt cx="1733625" cy="110799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381C1D-597B-C242-8D06-F4371BCBF34F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1A7F4F8-AC6E-6E41-93FA-6153C78FBBF0}"/>
                </a:ext>
              </a:extLst>
            </p:cNvPr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总体方案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7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4"/>
    </mc:Choice>
    <mc:Fallback xmlns="">
      <p:transition spd="slow" advTm="59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3839513" cy="1508105"/>
            <a:chOff x="1654599" y="2374005"/>
            <a:chExt cx="3839513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01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3839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背景及意义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0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"/>
    </mc:Choice>
    <mc:Fallback xmlns="">
      <p:transition spd="slow" advTm="195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57136A-AF76-6B4D-9FE7-616C7D9C780B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9F4A5A-685A-F84E-855A-EBBE1DC1A0BA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C97505E-2180-A34C-81B1-558047F1366F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3D36D45-1B5D-1F4F-8665-9641B3DD702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417DB47-8E2F-454F-B9E3-627B759CB7BD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FA4056-68E9-3A44-A2CE-50D8B14A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7615986-3EF2-1340-B8F6-F6B7B4597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5" name="图片 34" descr="图片包含 游戏机, 画, 钟表&#10;&#10;描述已自动生成">
              <a:extLst>
                <a:ext uri="{FF2B5EF4-FFF2-40B4-BE49-F238E27FC236}">
                  <a16:creationId xmlns:a16="http://schemas.microsoft.com/office/drawing/2014/main" id="{7A6EA1D1-58A7-4A43-B15D-2AA7986C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背景及意义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7BDA3DB-476F-7848-A73E-B6A438A1E817}"/>
              </a:ext>
            </a:extLst>
          </p:cNvPr>
          <p:cNvGrpSpPr/>
          <p:nvPr/>
        </p:nvGrpSpPr>
        <p:grpSpPr>
          <a:xfrm>
            <a:off x="992246" y="930885"/>
            <a:ext cx="4536504" cy="5388291"/>
            <a:chOff x="1086195" y="1364923"/>
            <a:chExt cx="4536504" cy="466603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246E33D-4B83-DA4E-832F-BC18B028DD5D}"/>
                </a:ext>
              </a:extLst>
            </p:cNvPr>
            <p:cNvGrpSpPr/>
            <p:nvPr/>
          </p:nvGrpSpPr>
          <p:grpSpPr>
            <a:xfrm>
              <a:off x="1086195" y="1364923"/>
              <a:ext cx="4536504" cy="4666037"/>
              <a:chOff x="1271464" y="1483916"/>
              <a:chExt cx="4400706" cy="450328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311254B-6B84-E94B-A83C-5FF0C08159E9}"/>
                  </a:ext>
                </a:extLst>
              </p:cNvPr>
              <p:cNvSpPr/>
              <p:nvPr/>
            </p:nvSpPr>
            <p:spPr>
              <a:xfrm>
                <a:off x="1271464" y="1556792"/>
                <a:ext cx="4328698" cy="4430410"/>
              </a:xfrm>
              <a:prstGeom prst="rect">
                <a:avLst/>
              </a:prstGeom>
              <a:noFill/>
              <a:ln w="28575">
                <a:gradFill>
                  <a:gsLst>
                    <a:gs pos="0">
                      <a:srgbClr val="C00000"/>
                    </a:gs>
                    <a:gs pos="26000">
                      <a:srgbClr val="C0000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C00000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7B4DB4F-7EC2-264C-8133-A61F822476CB}"/>
                  </a:ext>
                </a:extLst>
              </p:cNvPr>
              <p:cNvSpPr/>
              <p:nvPr/>
            </p:nvSpPr>
            <p:spPr>
              <a:xfrm>
                <a:off x="1343472" y="1483916"/>
                <a:ext cx="4328698" cy="4430410"/>
              </a:xfrm>
              <a:prstGeom prst="rect">
                <a:avLst/>
              </a:prstGeom>
              <a:noFill/>
              <a:ln w="28575">
                <a:gradFill>
                  <a:gsLst>
                    <a:gs pos="0">
                      <a:srgbClr val="C00000"/>
                    </a:gs>
                    <a:gs pos="26000">
                      <a:srgbClr val="C0000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C00000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41883EAF-2A08-1E4C-8F13-05CADB8131A9}"/>
                </a:ext>
              </a:extLst>
            </p:cNvPr>
            <p:cNvCxnSpPr>
              <a:cxnSpLocks/>
            </p:cNvCxnSpPr>
            <p:nvPr/>
          </p:nvCxnSpPr>
          <p:spPr>
            <a:xfrm>
              <a:off x="1548792" y="2231152"/>
              <a:ext cx="3685539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99EBEFB-C39E-914E-B66C-03FC84BE4BA9}"/>
              </a:ext>
            </a:extLst>
          </p:cNvPr>
          <p:cNvSpPr txBox="1"/>
          <p:nvPr/>
        </p:nvSpPr>
        <p:spPr>
          <a:xfrm>
            <a:off x="1134571" y="1863673"/>
            <a:ext cx="4175300" cy="653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国半数以上的光伏电站地位于沙尘天气居多的西北部地区，恶劣的自然环境导致的组件表面灰尘制约着光伏电站的发电效率。特别是对于中国西北沙漠地区的来说，周围的植被稀少且降水量低，通过雨水的自然冲刷很难及时有效地清洁光伏组件。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光伏组件常年暴露于外部环境中，空气中的灰尘沉积在光伏模块的表面上，严重影响了组件的发电性能。灰尘堆积，不仅对降低了发电效率，长期灰尘遮挡还能引起光伏组件产生热斑效应。</a:t>
            </a:r>
          </a:p>
          <a:p>
            <a:pPr algn="just" hangingPunct="0">
              <a:lnSpc>
                <a:spcPct val="130000"/>
              </a:lnSpc>
            </a:pPr>
            <a:endParaRPr lang="en-US" altLang="zh-CN" spc="3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05A816-D796-2F42-80B0-B3567A9B66B3}"/>
              </a:ext>
            </a:extLst>
          </p:cNvPr>
          <p:cNvSpPr/>
          <p:nvPr/>
        </p:nvSpPr>
        <p:spPr>
          <a:xfrm>
            <a:off x="2784801" y="1256138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背景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C03F46E-D2BA-4675-87B1-CDA124DFF3FA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8" b="8222"/>
          <a:stretch/>
        </p:blipFill>
        <p:spPr bwMode="auto">
          <a:xfrm>
            <a:off x="6130913" y="1256138"/>
            <a:ext cx="5730663" cy="29230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2DBC9AE-F77B-4652-B261-D2B862E561D7}"/>
              </a:ext>
            </a:extLst>
          </p:cNvPr>
          <p:cNvSpPr txBox="1"/>
          <p:nvPr/>
        </p:nvSpPr>
        <p:spPr>
          <a:xfrm>
            <a:off x="7361408" y="4614040"/>
            <a:ext cx="3269673" cy="1035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光伏组件灰尘覆盖（左）和热斑效应（右）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54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5"/>
    </mc:Choice>
    <mc:Fallback xmlns="">
      <p:transition spd="slow" advTm="221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5301451" cy="2339101"/>
            <a:chOff x="1654599" y="2374005"/>
            <a:chExt cx="5301451" cy="23391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02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530145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机器人底盘控制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系统设计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52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"/>
    </mc:Choice>
    <mc:Fallback xmlns="">
      <p:transition spd="slow" advTm="19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67302FC6-39AD-1E47-B12C-1DC71F06376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74971B2-D144-2D4F-8E9C-9486B5FA5F5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6A38BB4-A67C-124D-9B1B-D6E8C1129F6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C901255-9EA3-A643-8D17-040DCEB4691C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B2B93A4-A9AE-DD45-BD6D-C3C1FED619CD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7A918AA-A91E-634C-B6CE-F8BB2AB5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9391417E-4CD7-7A42-9A74-B59242C5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8" name="图片 47" descr="图片包含 游戏机, 画, 钟表&#10;&#10;描述已自动生成">
              <a:extLst>
                <a:ext uri="{FF2B5EF4-FFF2-40B4-BE49-F238E27FC236}">
                  <a16:creationId xmlns:a16="http://schemas.microsoft.com/office/drawing/2014/main" id="{9D9655CE-88DF-1142-944B-41F820BE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提出问题</a:t>
            </a:r>
          </a:p>
        </p:txBody>
      </p:sp>
      <p:sp>
        <p:nvSpPr>
          <p:cNvPr id="25" name="圆角矩形 5">
            <a:extLst>
              <a:ext uri="{FF2B5EF4-FFF2-40B4-BE49-F238E27FC236}">
                <a16:creationId xmlns:a16="http://schemas.microsoft.com/office/drawing/2014/main" id="{4748207A-0682-4AF5-92A8-65791751A4CC}"/>
              </a:ext>
            </a:extLst>
          </p:cNvPr>
          <p:cNvSpPr/>
          <p:nvPr/>
        </p:nvSpPr>
        <p:spPr>
          <a:xfrm>
            <a:off x="1352550" y="1355725"/>
            <a:ext cx="9486900" cy="4162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+mj-ea"/>
              <a:ea typeface="+mj-ea"/>
            </a:endParaRPr>
          </a:p>
        </p:txBody>
      </p:sp>
      <p:sp>
        <p:nvSpPr>
          <p:cNvPr id="26" name="圆角矩形 4">
            <a:extLst>
              <a:ext uri="{FF2B5EF4-FFF2-40B4-BE49-F238E27FC236}">
                <a16:creationId xmlns:a16="http://schemas.microsoft.com/office/drawing/2014/main" id="{01BDC393-04A7-4EC9-9BAC-2B15DC6121D7}"/>
              </a:ext>
            </a:extLst>
          </p:cNvPr>
          <p:cNvSpPr/>
          <p:nvPr/>
        </p:nvSpPr>
        <p:spPr>
          <a:xfrm>
            <a:off x="1660525" y="1443038"/>
            <a:ext cx="9486900" cy="4162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针对巡检中不同的工作区域制定相应的解决方案</a:t>
            </a:r>
            <a:endParaRPr lang="zh-CN" altLang="en-US" noProof="1">
              <a:latin typeface="+mj-ea"/>
              <a:ea typeface="+mj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B8CB24-51E5-4AE5-915C-9567880F426F}"/>
              </a:ext>
            </a:extLst>
          </p:cNvPr>
          <p:cNvSpPr/>
          <p:nvPr/>
        </p:nvSpPr>
        <p:spPr>
          <a:xfrm>
            <a:off x="10671175" y="5321300"/>
            <a:ext cx="476250" cy="474663"/>
          </a:xfrm>
          <a:prstGeom prst="rect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CF7CC2-82DE-4876-B556-23B0EB0B9E73}"/>
              </a:ext>
            </a:extLst>
          </p:cNvPr>
          <p:cNvSpPr/>
          <p:nvPr/>
        </p:nvSpPr>
        <p:spPr>
          <a:xfrm>
            <a:off x="1239838" y="1347788"/>
            <a:ext cx="476250" cy="476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+mj-ea"/>
              <a:ea typeface="+mj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07B6B3-B8F3-435B-BF43-2C33CC639A80}"/>
              </a:ext>
            </a:extLst>
          </p:cNvPr>
          <p:cNvSpPr/>
          <p:nvPr/>
        </p:nvSpPr>
        <p:spPr>
          <a:xfrm>
            <a:off x="1350963" y="1443038"/>
            <a:ext cx="476250" cy="4762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latin typeface="+mj-ea"/>
              <a:ea typeface="+mj-ea"/>
            </a:endParaRP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68020896-D63A-4667-832A-7370F761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1519238"/>
            <a:ext cx="4165600" cy="6730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accent6"/>
                </a:solidFill>
                <a:latin typeface="+mj-ea"/>
                <a:ea typeface="+mj-ea"/>
              </a:rPr>
              <a:t>光伏面板清洗机器人底盘</a:t>
            </a:r>
            <a:endParaRPr lang="zh-CN" altLang="en-US" sz="36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33" name="组合 20">
            <a:extLst>
              <a:ext uri="{FF2B5EF4-FFF2-40B4-BE49-F238E27FC236}">
                <a16:creationId xmlns:a16="http://schemas.microsoft.com/office/drawing/2014/main" id="{871FB728-E9F9-4BE7-87B1-A08636B39FFE}"/>
              </a:ext>
            </a:extLst>
          </p:cNvPr>
          <p:cNvGrpSpPr>
            <a:grpSpLocks/>
          </p:cNvGrpSpPr>
          <p:nvPr/>
        </p:nvGrpSpPr>
        <p:grpSpPr bwMode="auto">
          <a:xfrm>
            <a:off x="1927225" y="2808288"/>
            <a:ext cx="8682038" cy="646331"/>
            <a:chOff x="1927225" y="2808288"/>
            <a:chExt cx="8682038" cy="64633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12A8E4B-1AAE-40EF-BE5B-B19026B910EF}"/>
                </a:ext>
              </a:extLst>
            </p:cNvPr>
            <p:cNvSpPr txBox="1"/>
            <p:nvPr/>
          </p:nvSpPr>
          <p:spPr>
            <a:xfrm>
              <a:off x="2376488" y="2808288"/>
              <a:ext cx="8232775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zh-CN" kern="100" dirty="0">
                  <a:latin typeface="+mj-ea"/>
                  <a:ea typeface="+mj-ea"/>
                  <a:cs typeface="Times New Roman" panose="02020603050405020304" pitchFamily="18" charset="0"/>
                </a:rPr>
                <a:t>针对</a:t>
              </a:r>
              <a:r>
                <a:rPr lang="zh-CN" altLang="en-US" kern="100" dirty="0">
                  <a:latin typeface="+mj-ea"/>
                  <a:ea typeface="+mj-ea"/>
                  <a:cs typeface="Times New Roman" panose="02020603050405020304" pitchFamily="18" charset="0"/>
                </a:rPr>
                <a:t>光伏面板机器人特定的工作条件，要满足复杂路况的导航，需要底盘动力性足够强、稳定性好，负载大。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8894C85-6387-413E-B518-DC2CFC0404BB}"/>
                </a:ext>
              </a:extLst>
            </p:cNvPr>
            <p:cNvSpPr/>
            <p:nvPr/>
          </p:nvSpPr>
          <p:spPr bwMode="auto">
            <a:xfrm>
              <a:off x="1927225" y="2833688"/>
              <a:ext cx="315913" cy="317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2400" noProof="1">
                <a:latin typeface="+mj-ea"/>
                <a:ea typeface="+mj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2C3374D-47A3-4DAA-ADCC-8E2835A09C8B}"/>
              </a:ext>
            </a:extLst>
          </p:cNvPr>
          <p:cNvSpPr txBox="1"/>
          <p:nvPr/>
        </p:nvSpPr>
        <p:spPr bwMode="auto">
          <a:xfrm>
            <a:off x="2382838" y="3665538"/>
            <a:ext cx="748188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针对</a:t>
            </a:r>
            <a:r>
              <a:rPr lang="zh-CN" altLang="en-US" kern="100" dirty="0">
                <a:latin typeface="+mj-ea"/>
                <a:ea typeface="+mj-ea"/>
                <a:cs typeface="Times New Roman" panose="02020603050405020304" pitchFamily="18" charset="0"/>
              </a:rPr>
              <a:t>光伏面板清洗的复杂性，对清洗</a:t>
            </a:r>
            <a:r>
              <a:rPr lang="zh-CN" altLang="zh-CN" kern="100" dirty="0">
                <a:latin typeface="+mj-ea"/>
                <a:ea typeface="+mj-ea"/>
                <a:cs typeface="Times New Roman" panose="02020603050405020304" pitchFamily="18" charset="0"/>
              </a:rPr>
              <a:t>中不同的工作区域制定相应的解决方案</a:t>
            </a:r>
            <a:r>
              <a:rPr lang="zh-CN" altLang="en-US" kern="100" dirty="0"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DAEE693B-95AB-43CF-B2CC-56FF2A1A6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838" y="4522786"/>
            <a:ext cx="5849937" cy="4656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zh-CN" sz="1800" kern="100" dirty="0">
                <a:latin typeface="+mj-ea"/>
                <a:ea typeface="+mj-ea"/>
                <a:cs typeface="Times New Roman" panose="02020603050405020304" pitchFamily="18" charset="0"/>
              </a:rPr>
              <a:t>满足</a:t>
            </a:r>
            <a:r>
              <a:rPr lang="zh-CN" altLang="en-US" sz="1800" kern="100" dirty="0">
                <a:latin typeface="+mj-ea"/>
                <a:ea typeface="+mj-ea"/>
                <a:cs typeface="Times New Roman" panose="02020603050405020304" pitchFamily="18" charset="0"/>
              </a:rPr>
              <a:t>清洁</a:t>
            </a:r>
            <a:r>
              <a:rPr lang="zh-CN" altLang="zh-CN" sz="1800" kern="100" dirty="0">
                <a:latin typeface="+mj-ea"/>
                <a:ea typeface="+mj-ea"/>
                <a:cs typeface="Times New Roman" panose="02020603050405020304" pitchFamily="18" charset="0"/>
              </a:rPr>
              <a:t>任务需求，效率高，运行稳定可靠，节约成本</a:t>
            </a:r>
            <a:r>
              <a:rPr lang="zh-CN" altLang="en-US" sz="1800" kern="100" dirty="0"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52F58BC-DD2D-4C69-97D5-D9A29D0DDA21}"/>
              </a:ext>
            </a:extLst>
          </p:cNvPr>
          <p:cNvSpPr/>
          <p:nvPr/>
        </p:nvSpPr>
        <p:spPr bwMode="auto">
          <a:xfrm>
            <a:off x="1927225" y="3706813"/>
            <a:ext cx="315913" cy="317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>
              <a:latin typeface="+mj-ea"/>
              <a:ea typeface="+mj-ea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F8E249B-2975-4A97-A2A3-F6D4C60E16BD}"/>
              </a:ext>
            </a:extLst>
          </p:cNvPr>
          <p:cNvSpPr/>
          <p:nvPr/>
        </p:nvSpPr>
        <p:spPr bwMode="auto">
          <a:xfrm>
            <a:off x="1927225" y="4670926"/>
            <a:ext cx="315913" cy="317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79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7"/>
    </mc:Choice>
    <mc:Fallback xmlns="">
      <p:transition spd="slow" advTm="316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选取合适传感器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108BF8-1491-1C43-8EF9-7D0576B2DF39}"/>
              </a:ext>
            </a:extLst>
          </p:cNvPr>
          <p:cNvSpPr/>
          <p:nvPr/>
        </p:nvSpPr>
        <p:spPr>
          <a:xfrm>
            <a:off x="6857488" y="1053392"/>
            <a:ext cx="4260597" cy="245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清洁机器人在复杂场景下的建图、定位、导航，应采用多线激光雷达，多线激光雷达有着丰富的数据信息、能较为准确的反映出周围的环境信息，进而来满足定位、导航的精度要求。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DBF3F0-9A96-4318-92CC-763B014252AE}"/>
              </a:ext>
            </a:extLst>
          </p:cNvPr>
          <p:cNvSpPr/>
          <p:nvPr/>
        </p:nvSpPr>
        <p:spPr>
          <a:xfrm>
            <a:off x="6865946" y="3697254"/>
            <a:ext cx="4260597" cy="165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要能正确的识别出光伏面板上的污渍，对可能存在的死角以及未清洗干净区域进行二次识别。需要视觉检测算法满足识别精度、识别速度快等。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C048B95-B47B-4EBB-8DC9-080F27BD8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31" y="1468443"/>
            <a:ext cx="3829247" cy="1924149"/>
          </a:xfrm>
          <a:prstGeom prst="rect">
            <a:avLst/>
          </a:prstGeom>
        </p:spPr>
      </p:pic>
      <p:pic>
        <p:nvPicPr>
          <p:cNvPr id="20" name="图片 19" descr="USB摄像头都长什么样的？_网视无忧">
            <a:extLst>
              <a:ext uri="{FF2B5EF4-FFF2-40B4-BE49-F238E27FC236}">
                <a16:creationId xmlns:a16="http://schemas.microsoft.com/office/drawing/2014/main" id="{E028BB66-2599-4051-ADF3-D707A437E15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27" y="4207929"/>
            <a:ext cx="3839251" cy="1493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67AFB2-6FAE-4926-B13D-AB292356D3FC}"/>
              </a:ext>
            </a:extLst>
          </p:cNvPr>
          <p:cNvSpPr txBox="1"/>
          <p:nvPr/>
        </p:nvSpPr>
        <p:spPr>
          <a:xfrm>
            <a:off x="1314500" y="3514165"/>
            <a:ext cx="3248535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多线激光雷达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2A83F7-1DC0-4578-954A-B441049F5CAD}"/>
              </a:ext>
            </a:extLst>
          </p:cNvPr>
          <p:cNvSpPr txBox="1"/>
          <p:nvPr/>
        </p:nvSpPr>
        <p:spPr>
          <a:xfrm>
            <a:off x="1293684" y="5768399"/>
            <a:ext cx="3248535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</a:p>
        </p:txBody>
      </p:sp>
    </p:spTree>
    <p:extLst>
      <p:ext uri="{BB962C8B-B14F-4D97-AF65-F5344CB8AC3E}">
        <p14:creationId xmlns:p14="http://schemas.microsoft.com/office/powerpoint/2010/main" val="28310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3"/>
    </mc:Choice>
    <mc:Fallback xmlns="">
      <p:transition spd="slow" advTm="133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67302FC6-39AD-1E47-B12C-1DC71F06376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74971B2-D144-2D4F-8E9C-9486B5FA5F5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6A38BB4-A67C-124D-9B1B-D6E8C1129F6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C901255-9EA3-A643-8D17-040DCEB4691C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B2B93A4-A9AE-DD45-BD6D-C3C1FED619CD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07A918AA-A91E-634C-B6CE-F8BB2AB5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9391417E-4CD7-7A42-9A74-B59242C5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8" name="图片 47" descr="图片包含 游戏机, 画, 钟表&#10;&#10;描述已自动生成">
              <a:extLst>
                <a:ext uri="{FF2B5EF4-FFF2-40B4-BE49-F238E27FC236}">
                  <a16:creationId xmlns:a16="http://schemas.microsoft.com/office/drawing/2014/main" id="{9D9655CE-88DF-1142-944B-41F820BE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底盘选取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B2E75-7BDF-4ADD-BFEA-158177E3422C}"/>
              </a:ext>
            </a:extLst>
          </p:cNvPr>
          <p:cNvSpPr txBox="1"/>
          <p:nvPr/>
        </p:nvSpPr>
        <p:spPr>
          <a:xfrm>
            <a:off x="6884896" y="1288825"/>
            <a:ext cx="4800116" cy="425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针对清洗机器人特定的工作环境，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体上采用模块化设计思路，有着较高的安全度和可靠度，在结构上采用前阿克曼转向结构、后整体桥式悬挂加非承载式车身设计，车身强度好、刚性高，能提高整车安全性，有较强的抗冲击力和抗颠簸的性能，具有很强的通过性，可通过较复杂的路面环境。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制动系统采用电机</a:t>
            </a:r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液压碟刹设计，实现更高效更安全制动</a:t>
            </a: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底盘一体化集成控制，</a:t>
            </a:r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VCU </a:t>
            </a: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对车辆信号进行统一的分析和判断，形成闭环控制，能进行故障诊断并及时进行相应的安全保护处理，可靠地实现远程车辆无人化状态监控。</a:t>
            </a:r>
            <a:endParaRPr lang="en-US" altLang="zh-CN" sz="1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移动机器人底盘负载能力强，上面可以搭载清洗机构所需的水源，电源和指挥控制平台及通信装置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5C81D3-43B6-4D6F-A9E5-700B31FD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58" y="4222377"/>
            <a:ext cx="6402223" cy="1841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7F2A8C-57F1-4821-AE30-FE974F9C7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59" y="1095427"/>
            <a:ext cx="6402223" cy="27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7"/>
    </mc:Choice>
    <mc:Fallback xmlns="">
      <p:transition spd="slow" advTm="316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6676BBF1-1D92-1B44-8093-E1365E54FF2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1E76F94-C3F4-F642-BB49-D1E07503782A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F7ACBA-7DD7-7542-B7DC-98659557436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2F7736-51A2-DA4F-B81D-39BFFC8C746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969C109-5C44-C641-861F-021C327BCF5B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6FFD46D5-7C38-9943-83BF-3F9323DE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DFE7705-E166-F045-ADA4-1F93759F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>
              <a:extLst>
                <a:ext uri="{FF2B5EF4-FFF2-40B4-BE49-F238E27FC236}">
                  <a16:creationId xmlns:a16="http://schemas.microsoft.com/office/drawing/2014/main" id="{B6859F38-FEFF-0842-B233-62E1073AF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主要内容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336DBF-4F2B-BD46-9626-521485CEADC5}"/>
              </a:ext>
            </a:extLst>
          </p:cNvPr>
          <p:cNvGrpSpPr/>
          <p:nvPr/>
        </p:nvGrpSpPr>
        <p:grpSpPr>
          <a:xfrm>
            <a:off x="2319966" y="1362602"/>
            <a:ext cx="2803491" cy="4819965"/>
            <a:chOff x="1260626" y="1641029"/>
            <a:chExt cx="2803491" cy="424371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13FB647-06E3-C840-92CB-2730298A7283}"/>
                </a:ext>
              </a:extLst>
            </p:cNvPr>
            <p:cNvSpPr/>
            <p:nvPr/>
          </p:nvSpPr>
          <p:spPr>
            <a:xfrm>
              <a:off x="2124363" y="1641029"/>
              <a:ext cx="1080530" cy="10805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ED2CF5B0-3C01-FD44-93B2-61C324205365}"/>
                </a:ext>
              </a:extLst>
            </p:cNvPr>
            <p:cNvSpPr/>
            <p:nvPr/>
          </p:nvSpPr>
          <p:spPr>
            <a:xfrm>
              <a:off x="1260626" y="1666312"/>
              <a:ext cx="2803491" cy="4218428"/>
            </a:xfrm>
            <a:custGeom>
              <a:avLst/>
              <a:gdLst>
                <a:gd name="connsiteX0" fmla="*/ 1401745 w 2803491"/>
                <a:gd name="connsiteY0" fmla="*/ 0 h 4218428"/>
                <a:gd name="connsiteX1" fmla="*/ 1902046 w 2803491"/>
                <a:gd name="connsiteY1" fmla="*/ 407757 h 4218428"/>
                <a:gd name="connsiteX2" fmla="*/ 1912162 w 2803491"/>
                <a:gd name="connsiteY2" fmla="*/ 508105 h 4218428"/>
                <a:gd name="connsiteX3" fmla="*/ 2803491 w 2803491"/>
                <a:gd name="connsiteY3" fmla="*/ 508105 h 4218428"/>
                <a:gd name="connsiteX4" fmla="*/ 2803491 w 2803491"/>
                <a:gd name="connsiteY4" fmla="*/ 4218428 h 4218428"/>
                <a:gd name="connsiteX5" fmla="*/ 0 w 2803491"/>
                <a:gd name="connsiteY5" fmla="*/ 4218428 h 4218428"/>
                <a:gd name="connsiteX6" fmla="*/ 0 w 2803491"/>
                <a:gd name="connsiteY6" fmla="*/ 508105 h 4218428"/>
                <a:gd name="connsiteX7" fmla="*/ 891328 w 2803491"/>
                <a:gd name="connsiteY7" fmla="*/ 508105 h 4218428"/>
                <a:gd name="connsiteX8" fmla="*/ 901444 w 2803491"/>
                <a:gd name="connsiteY8" fmla="*/ 407757 h 4218428"/>
                <a:gd name="connsiteX9" fmla="*/ 1401745 w 2803491"/>
                <a:gd name="connsiteY9" fmla="*/ 0 h 421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3491" h="4218428">
                  <a:moveTo>
                    <a:pt x="1401745" y="0"/>
                  </a:moveTo>
                  <a:cubicBezTo>
                    <a:pt x="1648529" y="0"/>
                    <a:pt x="1854427" y="175050"/>
                    <a:pt x="1902046" y="407757"/>
                  </a:cubicBezTo>
                  <a:lnTo>
                    <a:pt x="1912162" y="508105"/>
                  </a:lnTo>
                  <a:lnTo>
                    <a:pt x="2803491" y="508105"/>
                  </a:lnTo>
                  <a:lnTo>
                    <a:pt x="2803491" y="4218428"/>
                  </a:lnTo>
                  <a:lnTo>
                    <a:pt x="0" y="4218428"/>
                  </a:lnTo>
                  <a:lnTo>
                    <a:pt x="0" y="508105"/>
                  </a:lnTo>
                  <a:lnTo>
                    <a:pt x="891328" y="508105"/>
                  </a:lnTo>
                  <a:lnTo>
                    <a:pt x="901444" y="407757"/>
                  </a:lnTo>
                  <a:cubicBezTo>
                    <a:pt x="949063" y="175050"/>
                    <a:pt x="1154961" y="0"/>
                    <a:pt x="140174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25000">
                    <a:srgbClr val="C00000">
                      <a:alpha val="0"/>
                    </a:srgbClr>
                  </a:gs>
                  <a:gs pos="100000">
                    <a:srgbClr val="C00000"/>
                  </a:gs>
                </a:gsLst>
                <a:lin ang="5400000" scaled="1"/>
              </a:gradFill>
            </a:ln>
            <a:effectLst>
              <a:outerShdw blurRad="3302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119DA99A-07E9-7341-8010-D1176960A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21736" y="1840209"/>
              <a:ext cx="668416" cy="66841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92C986-BEB6-8C45-BA53-B9BD4F7CFB13}"/>
                </a:ext>
              </a:extLst>
            </p:cNvPr>
            <p:cNvSpPr txBox="1"/>
            <p:nvPr/>
          </p:nvSpPr>
          <p:spPr>
            <a:xfrm>
              <a:off x="1532435" y="2394372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建图、定位、导航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B7D4ED3-4541-7648-A4C0-F6EA68A0C84C}"/>
              </a:ext>
            </a:extLst>
          </p:cNvPr>
          <p:cNvGrpSpPr/>
          <p:nvPr/>
        </p:nvGrpSpPr>
        <p:grpSpPr>
          <a:xfrm>
            <a:off x="5478253" y="1390850"/>
            <a:ext cx="2803491" cy="4808198"/>
            <a:chOff x="4694254" y="1409280"/>
            <a:chExt cx="2803491" cy="424831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3DF00F7-7CED-A24E-A669-17F68C0E58ED}"/>
                </a:ext>
              </a:extLst>
            </p:cNvPr>
            <p:cNvGrpSpPr/>
            <p:nvPr/>
          </p:nvGrpSpPr>
          <p:grpSpPr>
            <a:xfrm>
              <a:off x="4694254" y="1409280"/>
              <a:ext cx="2803491" cy="4248319"/>
              <a:chOff x="4694254" y="1409280"/>
              <a:chExt cx="2803491" cy="4248319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EBF94FB-4B1D-6048-B6CF-79537BB48262}"/>
                  </a:ext>
                </a:extLst>
              </p:cNvPr>
              <p:cNvSpPr/>
              <p:nvPr/>
            </p:nvSpPr>
            <p:spPr>
              <a:xfrm>
                <a:off x="5558512" y="1409280"/>
                <a:ext cx="1084032" cy="108403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任意形状 21">
                <a:extLst>
                  <a:ext uri="{FF2B5EF4-FFF2-40B4-BE49-F238E27FC236}">
                    <a16:creationId xmlns:a16="http://schemas.microsoft.com/office/drawing/2014/main" id="{98FFFB3A-37BE-914A-B21D-D0C0DBD67D72}"/>
                  </a:ext>
                </a:extLst>
              </p:cNvPr>
              <p:cNvSpPr/>
              <p:nvPr/>
            </p:nvSpPr>
            <p:spPr>
              <a:xfrm>
                <a:off x="4694254" y="1439171"/>
                <a:ext cx="2803491" cy="4218428"/>
              </a:xfrm>
              <a:custGeom>
                <a:avLst/>
                <a:gdLst>
                  <a:gd name="connsiteX0" fmla="*/ 1401745 w 2803491"/>
                  <a:gd name="connsiteY0" fmla="*/ 0 h 4218428"/>
                  <a:gd name="connsiteX1" fmla="*/ 1902046 w 2803491"/>
                  <a:gd name="connsiteY1" fmla="*/ 407757 h 4218428"/>
                  <a:gd name="connsiteX2" fmla="*/ 1912162 w 2803491"/>
                  <a:gd name="connsiteY2" fmla="*/ 508105 h 4218428"/>
                  <a:gd name="connsiteX3" fmla="*/ 2803491 w 2803491"/>
                  <a:gd name="connsiteY3" fmla="*/ 508105 h 4218428"/>
                  <a:gd name="connsiteX4" fmla="*/ 2803491 w 2803491"/>
                  <a:gd name="connsiteY4" fmla="*/ 4218428 h 4218428"/>
                  <a:gd name="connsiteX5" fmla="*/ 0 w 2803491"/>
                  <a:gd name="connsiteY5" fmla="*/ 4218428 h 4218428"/>
                  <a:gd name="connsiteX6" fmla="*/ 0 w 2803491"/>
                  <a:gd name="connsiteY6" fmla="*/ 508105 h 4218428"/>
                  <a:gd name="connsiteX7" fmla="*/ 891328 w 2803491"/>
                  <a:gd name="connsiteY7" fmla="*/ 508105 h 4218428"/>
                  <a:gd name="connsiteX8" fmla="*/ 901444 w 2803491"/>
                  <a:gd name="connsiteY8" fmla="*/ 407757 h 4218428"/>
                  <a:gd name="connsiteX9" fmla="*/ 1401745 w 2803491"/>
                  <a:gd name="connsiteY9" fmla="*/ 0 h 42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3491" h="4218428">
                    <a:moveTo>
                      <a:pt x="1401745" y="0"/>
                    </a:moveTo>
                    <a:cubicBezTo>
                      <a:pt x="1648529" y="0"/>
                      <a:pt x="1854427" y="175050"/>
                      <a:pt x="1902046" y="407757"/>
                    </a:cubicBezTo>
                    <a:lnTo>
                      <a:pt x="1912162" y="508105"/>
                    </a:lnTo>
                    <a:lnTo>
                      <a:pt x="2803491" y="508105"/>
                    </a:lnTo>
                    <a:lnTo>
                      <a:pt x="2803491" y="4218428"/>
                    </a:lnTo>
                    <a:lnTo>
                      <a:pt x="0" y="4218428"/>
                    </a:lnTo>
                    <a:lnTo>
                      <a:pt x="0" y="508105"/>
                    </a:lnTo>
                    <a:lnTo>
                      <a:pt x="891328" y="508105"/>
                    </a:lnTo>
                    <a:lnTo>
                      <a:pt x="901444" y="407757"/>
                    </a:lnTo>
                    <a:cubicBezTo>
                      <a:pt x="949063" y="175050"/>
                      <a:pt x="1154961" y="0"/>
                      <a:pt x="14017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gradFill>
                  <a:gsLst>
                    <a:gs pos="30000">
                      <a:srgbClr val="C00000">
                        <a:alpha val="0"/>
                      </a:srgbClr>
                    </a:gs>
                    <a:gs pos="100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3302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10F9683-5055-1349-9967-1011F46FC68F}"/>
                  </a:ext>
                </a:extLst>
              </p:cNvPr>
              <p:cNvSpPr txBox="1"/>
              <p:nvPr/>
            </p:nvSpPr>
            <p:spPr>
              <a:xfrm>
                <a:off x="5160197" y="2265485"/>
                <a:ext cx="2108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污渍识别、定位</a:t>
                </a:r>
              </a:p>
            </p:txBody>
          </p:sp>
        </p:grp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AE954102-285F-D642-95B6-C6917559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55167" y="1665512"/>
              <a:ext cx="481663" cy="481663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2FBF29E-FF59-4E24-8B4C-2A09222BE78F}"/>
              </a:ext>
            </a:extLst>
          </p:cNvPr>
          <p:cNvSpPr txBox="1"/>
          <p:nvPr/>
        </p:nvSpPr>
        <p:spPr>
          <a:xfrm>
            <a:off x="2424794" y="2505919"/>
            <a:ext cx="2593833" cy="371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通过北斗差分系统来实现高精度定位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利用镭神多线激光雷达结合底盘里程计、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选取合适的滤波算法对其数据进行融合，采用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gmapping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cartographer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等建图算法来保证建图的精确性，在定位信息以及地图信息准确下，采用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导航算法来实现点到点到点导航功能，利用贝塞尔曲线对规划路径进行平滑性优化。可实现厘米级定位，且实时性优良。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8659E1-89E1-4929-B7B3-CEFD306F8868}"/>
              </a:ext>
            </a:extLst>
          </p:cNvPr>
          <p:cNvSpPr txBox="1"/>
          <p:nvPr/>
        </p:nvSpPr>
        <p:spPr>
          <a:xfrm>
            <a:off x="5580117" y="2777899"/>
            <a:ext cx="2623369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设计光伏面板污渍清洗数据集，通过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算法对模型进行训练，采用红外相机、深度相机来实现对光伏面板污渍的识别以及定位。将识别到的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维位置信息经坐标变化转化为空间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维坐标信息，将三维坐标点通过话题形式发布出去，主控机接受到目标点信息，控制清洗机构移动到目标点附近进行清洗。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362C7B0-9829-4B90-A722-E2DCC7AFE0E7}"/>
              </a:ext>
            </a:extLst>
          </p:cNvPr>
          <p:cNvGrpSpPr/>
          <p:nvPr/>
        </p:nvGrpSpPr>
        <p:grpSpPr>
          <a:xfrm>
            <a:off x="8698375" y="1351571"/>
            <a:ext cx="2803491" cy="4808198"/>
            <a:chOff x="4694254" y="1409280"/>
            <a:chExt cx="2803491" cy="4248319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C9EC524-E4F0-48FD-BF0F-FDA8A67864F9}"/>
                </a:ext>
              </a:extLst>
            </p:cNvPr>
            <p:cNvGrpSpPr/>
            <p:nvPr/>
          </p:nvGrpSpPr>
          <p:grpSpPr>
            <a:xfrm>
              <a:off x="4694254" y="1409280"/>
              <a:ext cx="2803491" cy="4248319"/>
              <a:chOff x="4694254" y="1409280"/>
              <a:chExt cx="2803491" cy="4248319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CA3E223-9B48-43F9-8912-5C2F0DE19B07}"/>
                  </a:ext>
                </a:extLst>
              </p:cNvPr>
              <p:cNvSpPr/>
              <p:nvPr/>
            </p:nvSpPr>
            <p:spPr>
              <a:xfrm>
                <a:off x="5558512" y="1409280"/>
                <a:ext cx="1084032" cy="108403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任意形状 21">
                <a:extLst>
                  <a:ext uri="{FF2B5EF4-FFF2-40B4-BE49-F238E27FC236}">
                    <a16:creationId xmlns:a16="http://schemas.microsoft.com/office/drawing/2014/main" id="{C6BA23E2-7171-4F00-AFFC-5F17C6C6B5F6}"/>
                  </a:ext>
                </a:extLst>
              </p:cNvPr>
              <p:cNvSpPr/>
              <p:nvPr/>
            </p:nvSpPr>
            <p:spPr>
              <a:xfrm>
                <a:off x="4694254" y="1439171"/>
                <a:ext cx="2803491" cy="4218428"/>
              </a:xfrm>
              <a:custGeom>
                <a:avLst/>
                <a:gdLst>
                  <a:gd name="connsiteX0" fmla="*/ 1401745 w 2803491"/>
                  <a:gd name="connsiteY0" fmla="*/ 0 h 4218428"/>
                  <a:gd name="connsiteX1" fmla="*/ 1902046 w 2803491"/>
                  <a:gd name="connsiteY1" fmla="*/ 407757 h 4218428"/>
                  <a:gd name="connsiteX2" fmla="*/ 1912162 w 2803491"/>
                  <a:gd name="connsiteY2" fmla="*/ 508105 h 4218428"/>
                  <a:gd name="connsiteX3" fmla="*/ 2803491 w 2803491"/>
                  <a:gd name="connsiteY3" fmla="*/ 508105 h 4218428"/>
                  <a:gd name="connsiteX4" fmla="*/ 2803491 w 2803491"/>
                  <a:gd name="connsiteY4" fmla="*/ 4218428 h 4218428"/>
                  <a:gd name="connsiteX5" fmla="*/ 0 w 2803491"/>
                  <a:gd name="connsiteY5" fmla="*/ 4218428 h 4218428"/>
                  <a:gd name="connsiteX6" fmla="*/ 0 w 2803491"/>
                  <a:gd name="connsiteY6" fmla="*/ 508105 h 4218428"/>
                  <a:gd name="connsiteX7" fmla="*/ 891328 w 2803491"/>
                  <a:gd name="connsiteY7" fmla="*/ 508105 h 4218428"/>
                  <a:gd name="connsiteX8" fmla="*/ 901444 w 2803491"/>
                  <a:gd name="connsiteY8" fmla="*/ 407757 h 4218428"/>
                  <a:gd name="connsiteX9" fmla="*/ 1401745 w 2803491"/>
                  <a:gd name="connsiteY9" fmla="*/ 0 h 421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3491" h="4218428">
                    <a:moveTo>
                      <a:pt x="1401745" y="0"/>
                    </a:moveTo>
                    <a:cubicBezTo>
                      <a:pt x="1648529" y="0"/>
                      <a:pt x="1854427" y="175050"/>
                      <a:pt x="1902046" y="407757"/>
                    </a:cubicBezTo>
                    <a:lnTo>
                      <a:pt x="1912162" y="508105"/>
                    </a:lnTo>
                    <a:lnTo>
                      <a:pt x="2803491" y="508105"/>
                    </a:lnTo>
                    <a:lnTo>
                      <a:pt x="2803491" y="4218428"/>
                    </a:lnTo>
                    <a:lnTo>
                      <a:pt x="0" y="4218428"/>
                    </a:lnTo>
                    <a:lnTo>
                      <a:pt x="0" y="508105"/>
                    </a:lnTo>
                    <a:lnTo>
                      <a:pt x="891328" y="508105"/>
                    </a:lnTo>
                    <a:lnTo>
                      <a:pt x="901444" y="407757"/>
                    </a:lnTo>
                    <a:cubicBezTo>
                      <a:pt x="949063" y="175050"/>
                      <a:pt x="1154961" y="0"/>
                      <a:pt x="14017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gradFill>
                  <a:gsLst>
                    <a:gs pos="30000">
                      <a:srgbClr val="C00000">
                        <a:alpha val="0"/>
                      </a:srgbClr>
                    </a:gs>
                    <a:gs pos="100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3302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B610EC9-F0D1-47C5-A26F-0A06E5A9720A}"/>
                  </a:ext>
                </a:extLst>
              </p:cNvPr>
              <p:cNvSpPr txBox="1"/>
              <p:nvPr/>
            </p:nvSpPr>
            <p:spPr>
              <a:xfrm>
                <a:off x="5160197" y="2265485"/>
                <a:ext cx="2108462" cy="326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二次定位、清洁</a:t>
                </a:r>
              </a:p>
            </p:txBody>
          </p:sp>
        </p:grpSp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58163BC6-BD28-4DBA-B275-5DB95607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55167" y="1665512"/>
              <a:ext cx="481663" cy="481663"/>
            </a:xfrm>
            <a:prstGeom prst="rect">
              <a:avLst/>
            </a:prstGeom>
          </p:spPr>
        </p:pic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0E8C419F-A786-47E9-8BD6-1B938525DD2F}"/>
              </a:ext>
            </a:extLst>
          </p:cNvPr>
          <p:cNvSpPr txBox="1"/>
          <p:nvPr/>
        </p:nvSpPr>
        <p:spPr>
          <a:xfrm>
            <a:off x="8775318" y="2957322"/>
            <a:ext cx="2623369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针对于清洁过程中可能出现的清洁不干净或存在一些未被清洁区域，需要我们进行二次定位、清洁。</a:t>
            </a:r>
          </a:p>
        </p:txBody>
      </p:sp>
      <p:pic>
        <p:nvPicPr>
          <p:cNvPr id="74" name="图片 73" descr="机器人落地“最优解” 思岚科技以技术驱动产业发展_互联网_科技快报_砍柴网">
            <a:extLst>
              <a:ext uri="{FF2B5EF4-FFF2-40B4-BE49-F238E27FC236}">
                <a16:creationId xmlns:a16="http://schemas.microsoft.com/office/drawing/2014/main" id="{5E956477-D140-4D87-8037-02F4778A120A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5" y="2003611"/>
            <a:ext cx="2029075" cy="190742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38C1CBD-B78A-4328-B265-ECDA3E4A4F84}"/>
              </a:ext>
            </a:extLst>
          </p:cNvPr>
          <p:cNvSpPr txBox="1"/>
          <p:nvPr/>
        </p:nvSpPr>
        <p:spPr>
          <a:xfrm>
            <a:off x="268941" y="4055667"/>
            <a:ext cx="1634394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移动地图构建</a:t>
            </a:r>
          </a:p>
        </p:txBody>
      </p:sp>
    </p:spTree>
    <p:extLst>
      <p:ext uri="{BB962C8B-B14F-4D97-AF65-F5344CB8AC3E}">
        <p14:creationId xmlns:p14="http://schemas.microsoft.com/office/powerpoint/2010/main" val="22369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1"/>
    </mc:Choice>
    <mc:Fallback xmlns="">
      <p:transition spd="slow" advTm="23851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</TotalTime>
  <Words>1250</Words>
  <Application>Microsoft Office PowerPoint</Application>
  <PresentationFormat>宽屏</PresentationFormat>
  <Paragraphs>85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Source Han Sans SC Normal</vt:lpstr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 PT模 板 网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keywords>我给母校送模板 第二届</cp:keywords>
  <dc:description>www.51 ppt moban.co m</dc:description>
  <cp:lastModifiedBy>office</cp:lastModifiedBy>
  <cp:revision>371</cp:revision>
  <dcterms:created xsi:type="dcterms:W3CDTF">2020-04-17T07:43:44Z</dcterms:created>
  <dcterms:modified xsi:type="dcterms:W3CDTF">2024-01-30T12:00:39Z</dcterms:modified>
</cp:coreProperties>
</file>